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98" d="100"/>
          <a:sy n="98" d="100"/>
        </p:scale>
        <p:origin x="-60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379B516-34D4-4E69-897A-61E326E7EC1D}" type="datetimeFigureOut">
              <a:rPr lang="en-IN" smtClean="0"/>
              <a:t>26-06-2018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233307C-3F2A-415C-9846-90C4BB7DD1EC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N" cap="all" dirty="0" smtClean="0"/>
              <a:t>Introduction </a:t>
            </a:r>
            <a:br>
              <a:rPr lang="en-IN" cap="all" dirty="0" smtClean="0"/>
            </a:br>
            <a:r>
              <a:rPr lang="en-IN" cap="all" dirty="0" smtClean="0"/>
              <a:t>to </a:t>
            </a:r>
            <a:br>
              <a:rPr lang="en-IN" cap="all" dirty="0" smtClean="0"/>
            </a:br>
            <a:r>
              <a:rPr lang="en-IN" cap="all" dirty="0" smtClean="0"/>
              <a:t>data structures</a:t>
            </a:r>
            <a:endParaRPr lang="en-IN" cap="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7624" y="4772744"/>
            <a:ext cx="6400800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IN" dirty="0" err="1" smtClean="0">
                <a:solidFill>
                  <a:srgbClr val="FFFF00"/>
                </a:solidFill>
              </a:rPr>
              <a:t>J.Rex</a:t>
            </a:r>
            <a:endParaRPr lang="en-IN" dirty="0" smtClean="0">
              <a:solidFill>
                <a:srgbClr val="FFFF00"/>
              </a:solidFill>
            </a:endParaRPr>
          </a:p>
          <a:p>
            <a:pPr algn="l"/>
            <a:r>
              <a:rPr lang="en-IN" dirty="0" smtClean="0">
                <a:solidFill>
                  <a:srgbClr val="FFFF00"/>
                </a:solidFill>
              </a:rPr>
              <a:t>Assistant Professor,  </a:t>
            </a:r>
          </a:p>
          <a:p>
            <a:pPr algn="l"/>
            <a:r>
              <a:rPr lang="en-IN" dirty="0" smtClean="0">
                <a:solidFill>
                  <a:srgbClr val="FFFF00"/>
                </a:solidFill>
              </a:rPr>
              <a:t>Department of Computer Science, </a:t>
            </a:r>
          </a:p>
          <a:p>
            <a:pPr algn="l"/>
            <a:r>
              <a:rPr lang="en-IN" dirty="0" err="1" smtClean="0">
                <a:solidFill>
                  <a:srgbClr val="FFFF00"/>
                </a:solidFill>
              </a:rPr>
              <a:t>St.Joseph’s</a:t>
            </a:r>
            <a:r>
              <a:rPr lang="en-IN" dirty="0" smtClean="0">
                <a:solidFill>
                  <a:srgbClr val="FFFF00"/>
                </a:solidFill>
              </a:rPr>
              <a:t> College(Autonomous),</a:t>
            </a:r>
          </a:p>
          <a:p>
            <a:pPr algn="l"/>
            <a:r>
              <a:rPr lang="en-IN" dirty="0" err="1" smtClean="0">
                <a:solidFill>
                  <a:srgbClr val="FFFF00"/>
                </a:solidFill>
              </a:rPr>
              <a:t>Tiruchirappalli</a:t>
            </a:r>
            <a:r>
              <a:rPr lang="en-IN" dirty="0" smtClean="0">
                <a:solidFill>
                  <a:srgbClr val="FFFF00"/>
                </a:solidFill>
              </a:rPr>
              <a:t> – 620 002.</a:t>
            </a:r>
          </a:p>
          <a:p>
            <a:pPr algn="l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5722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6856" y="274638"/>
            <a:ext cx="8229600" cy="1143000"/>
          </a:xfrm>
        </p:spPr>
        <p:txBody>
          <a:bodyPr/>
          <a:lstStyle/>
          <a:p>
            <a:r>
              <a:rPr lang="en-IN" dirty="0" smtClean="0"/>
              <a:t>What is Data structure?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IN" dirty="0" smtClean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Data structure is a way of collecting and organizing the data </a:t>
            </a:r>
            <a:r>
              <a:rPr lang="en-IN" sz="6400" dirty="0"/>
              <a:t>in such a </a:t>
            </a:r>
            <a:r>
              <a:rPr lang="en-IN" sz="6400" dirty="0" smtClean="0"/>
              <a:t>way </a:t>
            </a:r>
            <a:r>
              <a:rPr lang="en-IN" sz="6400" dirty="0"/>
              <a:t>that </a:t>
            </a:r>
            <a:r>
              <a:rPr lang="en-IN" sz="6400" dirty="0" smtClean="0"/>
              <a:t> we </a:t>
            </a:r>
            <a:r>
              <a:rPr lang="en-IN" sz="6400" dirty="0"/>
              <a:t>can perform operations on these data in an effective </a:t>
            </a:r>
            <a:r>
              <a:rPr lang="en-IN" sz="6400" dirty="0" smtClean="0"/>
              <a:t>way. The operations are adding, updating, deleting, sorting, searching the data  and so on.</a:t>
            </a:r>
          </a:p>
          <a:p>
            <a:pPr marL="137160" indent="0">
              <a:buNone/>
            </a:pPr>
            <a:endParaRPr lang="en-IN" sz="6400" dirty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For </a:t>
            </a:r>
            <a:r>
              <a:rPr lang="en-IN" sz="6400" dirty="0"/>
              <a:t>example, we have some data which has, </a:t>
            </a:r>
            <a:r>
              <a:rPr lang="en-IN" sz="6400" dirty="0" smtClean="0"/>
              <a:t>Employee's</a:t>
            </a:r>
            <a:r>
              <a:rPr lang="en-IN" sz="6400" dirty="0"/>
              <a:t> </a:t>
            </a:r>
            <a:r>
              <a:rPr lang="en-IN" sz="6400" b="1" dirty="0"/>
              <a:t>name</a:t>
            </a:r>
            <a:r>
              <a:rPr lang="en-IN" sz="6400" dirty="0"/>
              <a:t> </a:t>
            </a:r>
            <a:r>
              <a:rPr lang="en-IN" sz="6400" dirty="0" smtClean="0"/>
              <a:t>“</a:t>
            </a:r>
            <a:r>
              <a:rPr lang="en-IN" sz="6400" dirty="0" err="1" smtClean="0"/>
              <a:t>Raju</a:t>
            </a:r>
            <a:r>
              <a:rPr lang="en-IN" sz="6400" dirty="0" smtClean="0"/>
              <a:t>"             and</a:t>
            </a:r>
            <a:r>
              <a:rPr lang="en-IN" sz="6400" dirty="0"/>
              <a:t> </a:t>
            </a:r>
            <a:r>
              <a:rPr lang="en-IN" sz="6400" b="1" dirty="0"/>
              <a:t>age</a:t>
            </a:r>
            <a:r>
              <a:rPr lang="en-IN" sz="6400" dirty="0"/>
              <a:t> </a:t>
            </a:r>
            <a:r>
              <a:rPr lang="en-IN" sz="6400" dirty="0" smtClean="0"/>
              <a:t>25. </a:t>
            </a:r>
            <a:r>
              <a:rPr lang="en-IN" sz="6400" dirty="0"/>
              <a:t>Here </a:t>
            </a:r>
            <a:r>
              <a:rPr lang="en-IN" sz="6400" dirty="0" smtClean="0"/>
              <a:t>“</a:t>
            </a:r>
            <a:r>
              <a:rPr lang="en-IN" sz="6400" dirty="0" err="1" smtClean="0"/>
              <a:t>Raju</a:t>
            </a:r>
            <a:r>
              <a:rPr lang="en-IN" sz="6400" dirty="0" smtClean="0"/>
              <a:t>" </a:t>
            </a:r>
            <a:r>
              <a:rPr lang="en-IN" sz="6400" dirty="0"/>
              <a:t>is of </a:t>
            </a:r>
            <a:r>
              <a:rPr lang="en-IN" sz="6400" b="1" dirty="0"/>
              <a:t>String</a:t>
            </a:r>
            <a:r>
              <a:rPr lang="en-IN" sz="6400" dirty="0"/>
              <a:t> data type and </a:t>
            </a:r>
            <a:r>
              <a:rPr lang="en-IN" sz="6400" dirty="0" smtClean="0"/>
              <a:t>25  </a:t>
            </a:r>
            <a:r>
              <a:rPr lang="en-IN" sz="6400" dirty="0"/>
              <a:t>is of </a:t>
            </a:r>
            <a:r>
              <a:rPr lang="en-IN" sz="6400" b="1" dirty="0" smtClean="0"/>
              <a:t>integer  d</a:t>
            </a:r>
            <a:r>
              <a:rPr lang="en-IN" sz="6400" dirty="0" smtClean="0"/>
              <a:t>ata </a:t>
            </a:r>
            <a:r>
              <a:rPr lang="en-IN" sz="6400" dirty="0"/>
              <a:t>type</a:t>
            </a:r>
            <a:r>
              <a:rPr lang="en-IN" sz="6400" dirty="0" smtClean="0"/>
              <a:t>.</a:t>
            </a:r>
          </a:p>
          <a:p>
            <a:pPr marL="137160" indent="0">
              <a:buNone/>
            </a:pPr>
            <a:endParaRPr lang="en-IN" sz="6400" dirty="0"/>
          </a:p>
          <a:p>
            <a:pPr algn="just">
              <a:buFont typeface="Wingdings" pitchFamily="2" charset="2"/>
              <a:buChar char="ü"/>
            </a:pPr>
            <a:r>
              <a:rPr lang="en-IN" sz="6400" dirty="0" smtClean="0"/>
              <a:t>We </a:t>
            </a:r>
            <a:r>
              <a:rPr lang="en-IN" sz="6400" dirty="0"/>
              <a:t>can organize </a:t>
            </a:r>
            <a:r>
              <a:rPr lang="en-IN" sz="6400" dirty="0" smtClean="0"/>
              <a:t>these </a:t>
            </a:r>
            <a:r>
              <a:rPr lang="en-IN" sz="6400" dirty="0"/>
              <a:t>data as a record like </a:t>
            </a:r>
            <a:r>
              <a:rPr lang="en-IN" sz="6400" b="1" dirty="0" smtClean="0"/>
              <a:t>Employee</a:t>
            </a:r>
            <a:r>
              <a:rPr lang="en-IN" sz="6400" dirty="0"/>
              <a:t> record, which </a:t>
            </a:r>
            <a:r>
              <a:rPr lang="en-IN" sz="6400" dirty="0" smtClean="0"/>
              <a:t>will have </a:t>
            </a:r>
            <a:r>
              <a:rPr lang="en-IN" sz="6400" dirty="0"/>
              <a:t>both </a:t>
            </a:r>
            <a:r>
              <a:rPr lang="en-IN" sz="6400" dirty="0" smtClean="0"/>
              <a:t>employee's </a:t>
            </a:r>
            <a:r>
              <a:rPr lang="en-IN" sz="6400" dirty="0"/>
              <a:t>name and age in it. Now we can collect and </a:t>
            </a:r>
            <a:r>
              <a:rPr lang="en-IN" sz="6400" dirty="0" smtClean="0"/>
              <a:t>store employee's </a:t>
            </a:r>
            <a:r>
              <a:rPr lang="en-IN" sz="6400" dirty="0"/>
              <a:t>records in a </a:t>
            </a:r>
            <a:r>
              <a:rPr lang="en-IN" sz="6400" b="1" dirty="0"/>
              <a:t>file</a:t>
            </a:r>
            <a:r>
              <a:rPr lang="en-IN" sz="6400" dirty="0"/>
              <a:t> or </a:t>
            </a:r>
            <a:r>
              <a:rPr lang="en-IN" sz="6400" b="1" dirty="0"/>
              <a:t>database</a:t>
            </a:r>
            <a:r>
              <a:rPr lang="en-IN" sz="6400" dirty="0"/>
              <a:t> as a data structure. </a:t>
            </a:r>
            <a:endParaRPr lang="en-IN" sz="6400" dirty="0" smtClean="0"/>
          </a:p>
          <a:p>
            <a:pPr algn="just">
              <a:buFont typeface="Wingdings" pitchFamily="2" charset="2"/>
              <a:buChar char="ü"/>
            </a:pPr>
            <a:endParaRPr lang="en-IN" sz="6400" dirty="0" smtClean="0"/>
          </a:p>
          <a:p>
            <a:pPr marL="0" indent="0">
              <a:buNone/>
            </a:pPr>
            <a:endParaRPr lang="en-IN" sz="6400" b="1" dirty="0" smtClean="0"/>
          </a:p>
          <a:p>
            <a:pPr marL="0" indent="0">
              <a:buNone/>
            </a:pPr>
            <a:endParaRPr lang="en-IN" sz="6400" b="1" dirty="0" smtClean="0"/>
          </a:p>
          <a:p>
            <a:pPr marL="0" indent="0">
              <a:buNone/>
            </a:pPr>
            <a:r>
              <a:rPr lang="en-IN" sz="6400" b="1" dirty="0" smtClean="0"/>
              <a:t>                For </a:t>
            </a:r>
            <a:r>
              <a:rPr lang="en-IN" sz="6400" b="1" dirty="0"/>
              <a:t>example</a:t>
            </a:r>
            <a:r>
              <a:rPr lang="en-IN" sz="6400" dirty="0"/>
              <a:t>: </a:t>
            </a:r>
            <a:r>
              <a:rPr lang="en-IN" sz="6400" dirty="0" smtClean="0"/>
              <a:t>               </a:t>
            </a:r>
            <a:r>
              <a:rPr lang="en-IN" sz="6400" b="1" u="sng" dirty="0" smtClean="0">
                <a:solidFill>
                  <a:srgbClr val="FFFF00"/>
                </a:solidFill>
              </a:rPr>
              <a:t>Employee Name</a:t>
            </a:r>
            <a:r>
              <a:rPr lang="en-IN" sz="6400" dirty="0" smtClean="0"/>
              <a:t>		</a:t>
            </a:r>
            <a:r>
              <a:rPr lang="en-IN" sz="6400" b="1" u="sng" dirty="0" smtClean="0">
                <a:solidFill>
                  <a:srgbClr val="FFFF00"/>
                </a:solidFill>
              </a:rPr>
              <a:t>Age</a:t>
            </a:r>
          </a:p>
          <a:p>
            <a:pPr marL="0" indent="0">
              <a:buNone/>
            </a:pPr>
            <a:r>
              <a:rPr lang="en-IN" sz="6400" dirty="0" smtClean="0"/>
              <a:t>			</a:t>
            </a:r>
          </a:p>
          <a:p>
            <a:pPr marL="0" indent="0">
              <a:buNone/>
            </a:pPr>
            <a:r>
              <a:rPr lang="en-IN" sz="6400" dirty="0"/>
              <a:t> </a:t>
            </a:r>
            <a:r>
              <a:rPr lang="en-IN" sz="6400" dirty="0" smtClean="0"/>
              <a:t>                                                      “</a:t>
            </a:r>
            <a:r>
              <a:rPr lang="en-IN" sz="6400" dirty="0" err="1" smtClean="0"/>
              <a:t>Raju</a:t>
            </a:r>
            <a:r>
              <a:rPr lang="en-IN" sz="6400" dirty="0" smtClean="0"/>
              <a:t>”              		25, </a:t>
            </a:r>
          </a:p>
          <a:p>
            <a:pPr marL="0" indent="0">
              <a:buNone/>
            </a:pPr>
            <a:r>
              <a:rPr lang="en-IN" sz="6400" dirty="0" smtClean="0"/>
              <a:t>			 “Godwin”        		33, </a:t>
            </a:r>
          </a:p>
          <a:p>
            <a:pPr marL="0" indent="0">
              <a:buNone/>
            </a:pPr>
            <a:r>
              <a:rPr lang="en-IN" sz="6400" dirty="0" smtClean="0"/>
              <a:t>			 “Ismail”            		26</a:t>
            </a:r>
            <a:endParaRPr lang="en-IN" sz="6400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178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pPr lvl="1">
              <a:buFont typeface="Wingdings" pitchFamily="2" charset="2"/>
              <a:buChar char="q"/>
            </a:pPr>
            <a:r>
              <a:rPr lang="en-IN" dirty="0" smtClean="0"/>
              <a:t> Primitive data structures 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Built-in data structures</a:t>
            </a:r>
          </a:p>
          <a:p>
            <a:pPr marL="1170432" lvl="3" indent="0">
              <a:buNone/>
            </a:pPr>
            <a:endParaRPr lang="en-IN" dirty="0" smtClean="0"/>
          </a:p>
          <a:p>
            <a:pPr marL="1170432" lvl="3" indent="0">
              <a:buNone/>
            </a:pPr>
            <a:endParaRPr lang="en-IN" dirty="0" smtClean="0"/>
          </a:p>
          <a:p>
            <a:pPr lvl="1">
              <a:buFont typeface="Wingdings" pitchFamily="2" charset="2"/>
              <a:buChar char="q"/>
            </a:pPr>
            <a:r>
              <a:rPr lang="en-IN" dirty="0" smtClean="0"/>
              <a:t> Non-primitive data structures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User defined data structures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5347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78098"/>
          </a:xfrm>
        </p:spPr>
        <p:txBody>
          <a:bodyPr/>
          <a:lstStyle/>
          <a:p>
            <a:r>
              <a:rPr lang="en-IN" dirty="0" smtClean="0"/>
              <a:t>Types of Data structures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Primitive data structures</a:t>
            </a:r>
          </a:p>
          <a:p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	char         ( Example:     char  sex=‘m’;  </a:t>
            </a:r>
          </a:p>
          <a:p>
            <a:pPr marL="1170432" lvl="3" indent="0">
              <a:buNone/>
            </a:pPr>
            <a:r>
              <a:rPr lang="en-IN" dirty="0" smtClean="0"/>
              <a:t>                                                   char  </a:t>
            </a:r>
            <a:r>
              <a:rPr lang="en-IN" dirty="0" err="1" smtClean="0"/>
              <a:t>ename</a:t>
            </a:r>
            <a:r>
              <a:rPr lang="en-IN" dirty="0" smtClean="0"/>
              <a:t>[25];   )</a:t>
            </a:r>
          </a:p>
          <a:p>
            <a:pPr marL="1170432" lvl="3" indent="0">
              <a:buNone/>
            </a:pPr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	</a:t>
            </a:r>
            <a:r>
              <a:rPr lang="en-IN" dirty="0"/>
              <a:t>integer   </a:t>
            </a:r>
            <a:r>
              <a:rPr lang="en-IN" dirty="0" smtClean="0"/>
              <a:t> ( </a:t>
            </a:r>
            <a:r>
              <a:rPr lang="en-IN" dirty="0"/>
              <a:t>Example:    </a:t>
            </a:r>
            <a:r>
              <a:rPr lang="en-IN" dirty="0" smtClean="0"/>
              <a:t>  </a:t>
            </a:r>
            <a:r>
              <a:rPr lang="en-IN" dirty="0" err="1" smtClean="0"/>
              <a:t>int</a:t>
            </a:r>
            <a:r>
              <a:rPr lang="en-IN" dirty="0" smtClean="0"/>
              <a:t>  age;   )  </a:t>
            </a:r>
            <a:endParaRPr lang="en-IN" dirty="0"/>
          </a:p>
          <a:p>
            <a:pPr marL="1170432" lvl="3" indent="0">
              <a:buNone/>
            </a:pPr>
            <a:endParaRPr lang="en-IN" dirty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       float         (Example:       float  salary;  )</a:t>
            </a:r>
          </a:p>
          <a:p>
            <a:pPr marL="1170432" lvl="3" indent="0">
              <a:buNone/>
            </a:pPr>
            <a:r>
              <a:rPr lang="en-IN" dirty="0" smtClean="0"/>
              <a:t> </a:t>
            </a:r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	Boolean   (Example:       bool   flag;  )</a:t>
            </a:r>
          </a:p>
          <a:p>
            <a:pPr marL="1170432" lvl="3" indent="0">
              <a:buNone/>
            </a:pPr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</a:t>
            </a:r>
            <a:r>
              <a:rPr lang="en-IN" dirty="0" smtClean="0"/>
              <a:t>       Pointer    ( Example:	</a:t>
            </a:r>
            <a:r>
              <a:rPr lang="en-IN" dirty="0" err="1" smtClean="0"/>
              <a:t>int</a:t>
            </a:r>
            <a:r>
              <a:rPr lang="en-IN" dirty="0" smtClean="0"/>
              <a:t> *p, q=10;    )</a:t>
            </a:r>
          </a:p>
          <a:p>
            <a:pPr marL="1170432" lvl="3" indent="0">
              <a:buNone/>
            </a:pPr>
            <a:r>
              <a:rPr lang="en-IN" dirty="0" smtClean="0"/>
              <a:t>				p=&amp;q;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554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Types of 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fontScale="70000" lnSpcReduction="20000"/>
          </a:bodyPr>
          <a:lstStyle/>
          <a:p>
            <a:r>
              <a:rPr lang="en-IN" dirty="0"/>
              <a:t>Non-primitive data structures</a:t>
            </a:r>
          </a:p>
          <a:p>
            <a:endParaRPr lang="en-IN" dirty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   </a:t>
            </a:r>
            <a:r>
              <a:rPr lang="en-IN" dirty="0" smtClean="0"/>
              <a:t>Arrays</a:t>
            </a:r>
          </a:p>
          <a:p>
            <a:pPr lvl="6">
              <a:buFont typeface="Wingdings" pitchFamily="2" charset="2"/>
              <a:buChar char="ü"/>
            </a:pPr>
            <a:r>
              <a:rPr lang="en-IN" dirty="0" smtClean="0"/>
              <a:t>Array is a kind of data structure that can store a </a:t>
            </a:r>
          </a:p>
          <a:p>
            <a:pPr marL="1783080" lvl="6" indent="0">
              <a:buNone/>
            </a:pPr>
            <a:r>
              <a:rPr lang="en-IN" dirty="0"/>
              <a:t> </a:t>
            </a:r>
            <a:r>
              <a:rPr lang="en-IN" dirty="0" smtClean="0"/>
              <a:t>    fixed-size sequential collection of elements of the </a:t>
            </a:r>
          </a:p>
          <a:p>
            <a:pPr marL="1783080" lvl="6" indent="0">
              <a:buNone/>
            </a:pPr>
            <a:r>
              <a:rPr lang="en-IN" dirty="0"/>
              <a:t> </a:t>
            </a:r>
            <a:r>
              <a:rPr lang="en-IN" dirty="0" smtClean="0"/>
              <a:t>    same type.</a:t>
            </a:r>
          </a:p>
          <a:p>
            <a:pPr marL="1783080" lvl="6" indent="0">
              <a:buNone/>
            </a:pPr>
            <a:r>
              <a:rPr lang="en-IN" dirty="0" smtClean="0"/>
              <a:t>    ( </a:t>
            </a:r>
            <a:r>
              <a:rPr lang="en-IN" dirty="0"/>
              <a:t>Example:    </a:t>
            </a:r>
            <a:r>
              <a:rPr lang="en-IN" dirty="0" err="1"/>
              <a:t>int</a:t>
            </a:r>
            <a:r>
              <a:rPr lang="en-IN" dirty="0"/>
              <a:t>   </a:t>
            </a:r>
            <a:r>
              <a:rPr lang="en-IN" dirty="0" err="1" smtClean="0"/>
              <a:t>num</a:t>
            </a:r>
            <a:r>
              <a:rPr lang="en-IN" dirty="0" smtClean="0"/>
              <a:t>[10];, </a:t>
            </a:r>
          </a:p>
          <a:p>
            <a:pPr marL="1783080" lvl="6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 char choice[3]=“yes”   )</a:t>
            </a:r>
          </a:p>
          <a:p>
            <a:pPr marL="1170432" lvl="3" indent="0">
              <a:buNone/>
            </a:pPr>
            <a:endParaRPr lang="en-IN" dirty="0"/>
          </a:p>
          <a:p>
            <a:pPr lvl="3">
              <a:buFont typeface="Wingdings" pitchFamily="2" charset="2"/>
              <a:buChar char="Ø"/>
            </a:pPr>
            <a:r>
              <a:rPr lang="en-IN" dirty="0"/>
              <a:t>    Lists </a:t>
            </a:r>
          </a:p>
          <a:p>
            <a:pPr lvl="5">
              <a:buFont typeface="Wingdings" pitchFamily="2" charset="2"/>
              <a:buChar char="ü"/>
            </a:pPr>
            <a:r>
              <a:rPr lang="en-IN" dirty="0"/>
              <a:t>    Linear list  ( stacks and </a:t>
            </a:r>
            <a:r>
              <a:rPr lang="en-IN" dirty="0" smtClean="0"/>
              <a:t>queues using an array)</a:t>
            </a:r>
            <a:endParaRPr lang="en-IN" dirty="0"/>
          </a:p>
          <a:p>
            <a:pPr lvl="7"/>
            <a:r>
              <a:rPr lang="en-IN" dirty="0"/>
              <a:t>Data items are arranged in sequence.   </a:t>
            </a:r>
            <a:endParaRPr lang="en-IN" dirty="0" smtClean="0"/>
          </a:p>
          <a:p>
            <a:pPr lvl="7"/>
            <a:r>
              <a:rPr lang="en-IN" dirty="0" smtClean="0"/>
              <a:t>Traverse through elements or nodes sequentially.   </a:t>
            </a:r>
          </a:p>
          <a:p>
            <a:pPr marL="1984248" lvl="7" indent="0">
              <a:buNone/>
            </a:pPr>
            <a:r>
              <a:rPr lang="en-IN" dirty="0"/>
              <a:t> </a:t>
            </a:r>
            <a:r>
              <a:rPr lang="en-IN" dirty="0" smtClean="0"/>
              <a:t>    ( </a:t>
            </a:r>
            <a:r>
              <a:rPr lang="en-IN" b="1" dirty="0"/>
              <a:t>Example</a:t>
            </a:r>
            <a:r>
              <a:rPr lang="en-IN" dirty="0"/>
              <a:t>:   Array )</a:t>
            </a:r>
          </a:p>
          <a:p>
            <a:pPr marL="2286000" lvl="5" indent="0">
              <a:buNone/>
            </a:pPr>
            <a:r>
              <a:rPr lang="en-IN" dirty="0"/>
              <a:t>      </a:t>
            </a:r>
          </a:p>
          <a:p>
            <a:pPr lvl="5">
              <a:buFont typeface="Wingdings" pitchFamily="2" charset="2"/>
              <a:buChar char="ü"/>
            </a:pPr>
            <a:r>
              <a:rPr lang="en-IN" dirty="0"/>
              <a:t>    Non-linear list  ( Trees and Graphs   </a:t>
            </a:r>
            <a:r>
              <a:rPr lang="en-IN" dirty="0" smtClean="0"/>
              <a:t>) </a:t>
            </a:r>
            <a:endParaRPr lang="en-IN" dirty="0"/>
          </a:p>
          <a:p>
            <a:pPr lvl="7"/>
            <a:r>
              <a:rPr lang="en-IN" dirty="0"/>
              <a:t>Data items are not in sequence</a:t>
            </a:r>
            <a:r>
              <a:rPr lang="en-IN" dirty="0" smtClean="0"/>
              <a:t>.</a:t>
            </a:r>
          </a:p>
          <a:p>
            <a:pPr lvl="7"/>
            <a:r>
              <a:rPr lang="en-IN" dirty="0" smtClean="0"/>
              <a:t>One node might be connected to several other nodes</a:t>
            </a:r>
          </a:p>
          <a:p>
            <a:pPr lvl="7"/>
            <a:r>
              <a:rPr lang="en-IN" dirty="0" smtClean="0"/>
              <a:t>it can’t always be traversed sequentially.               </a:t>
            </a:r>
          </a:p>
          <a:p>
            <a:pPr marL="1984248" lvl="7" indent="0">
              <a:buNone/>
            </a:pPr>
            <a:r>
              <a:rPr lang="en-IN" dirty="0"/>
              <a:t> </a:t>
            </a:r>
            <a:r>
              <a:rPr lang="en-IN" dirty="0" smtClean="0"/>
              <a:t>    ( </a:t>
            </a:r>
            <a:r>
              <a:rPr lang="en-IN" b="1" dirty="0"/>
              <a:t>Example</a:t>
            </a:r>
            <a:r>
              <a:rPr lang="en-IN" dirty="0"/>
              <a:t>:  Trees and Graphs )    </a:t>
            </a:r>
          </a:p>
          <a:p>
            <a:pPr marL="2286000" lvl="5" indent="0">
              <a:buNone/>
            </a:pPr>
            <a:r>
              <a:rPr lang="en-IN" dirty="0"/>
              <a:t>  	</a:t>
            </a:r>
          </a:p>
          <a:p>
            <a:pPr marL="1170432" lvl="3" indent="0">
              <a:buNone/>
            </a:pPr>
            <a:r>
              <a:rPr lang="en-IN" dirty="0"/>
              <a:t>    </a:t>
            </a:r>
            <a:endParaRPr lang="en-IN" dirty="0" smtClean="0"/>
          </a:p>
          <a:p>
            <a:pPr lvl="3">
              <a:buFont typeface="Wingdings" pitchFamily="2" charset="2"/>
              <a:buChar char="Ø"/>
            </a:pPr>
            <a:r>
              <a:rPr lang="en-IN" dirty="0" smtClean="0"/>
              <a:t>Files </a:t>
            </a:r>
          </a:p>
          <a:p>
            <a:pPr lvl="7">
              <a:buFont typeface="Wingdings" pitchFamily="2" charset="2"/>
              <a:buChar char="ü"/>
            </a:pPr>
            <a:r>
              <a:rPr lang="en-IN" dirty="0"/>
              <a:t>A </a:t>
            </a:r>
            <a:r>
              <a:rPr lang="en-IN" b="1" dirty="0"/>
              <a:t>file</a:t>
            </a:r>
            <a:r>
              <a:rPr lang="en-IN" dirty="0"/>
              <a:t> is an object on a computer that stores </a:t>
            </a:r>
            <a:r>
              <a:rPr lang="en-IN" dirty="0" smtClean="0"/>
              <a:t>data and information. </a:t>
            </a:r>
            <a:r>
              <a:rPr lang="en-IN" dirty="0"/>
              <a:t>A file is created using a </a:t>
            </a:r>
            <a:r>
              <a:rPr lang="en-IN" dirty="0" smtClean="0"/>
              <a:t>software program on </a:t>
            </a:r>
            <a:r>
              <a:rPr lang="en-IN" dirty="0"/>
              <a:t>the computer. For example, to create a </a:t>
            </a:r>
            <a:r>
              <a:rPr lang="en-IN" dirty="0" smtClean="0"/>
              <a:t>text file</a:t>
            </a:r>
            <a:r>
              <a:rPr lang="en-IN" dirty="0"/>
              <a:t> you would use a text </a:t>
            </a:r>
            <a:r>
              <a:rPr lang="en-IN" dirty="0" smtClean="0"/>
              <a:t>editor. </a:t>
            </a:r>
          </a:p>
          <a:p>
            <a:pPr marL="1984248" lvl="7" indent="0">
              <a:buNone/>
            </a:pPr>
            <a:endParaRPr lang="en-IN" dirty="0" smtClean="0"/>
          </a:p>
          <a:p>
            <a:pPr lvl="7">
              <a:buFont typeface="Wingdings" pitchFamily="2" charset="2"/>
              <a:buChar char="ü"/>
            </a:pPr>
            <a:r>
              <a:rPr lang="en-IN" dirty="0"/>
              <a:t>Computer files are stored on a </a:t>
            </a:r>
            <a:r>
              <a:rPr lang="en-IN" dirty="0" smtClean="0"/>
              <a:t>drive</a:t>
            </a:r>
            <a:r>
              <a:rPr lang="en-IN" dirty="0"/>
              <a:t> </a:t>
            </a:r>
            <a:r>
              <a:rPr lang="en-IN" dirty="0" smtClean="0"/>
              <a:t>(e.g</a:t>
            </a:r>
            <a:r>
              <a:rPr lang="en-IN" dirty="0"/>
              <a:t>., the hard drive), disc, (e.g., DVD</a:t>
            </a:r>
            <a:r>
              <a:rPr lang="en-IN" dirty="0" smtClean="0"/>
              <a:t>).</a:t>
            </a:r>
          </a:p>
          <a:p>
            <a:pPr marL="1984248" lvl="7" indent="0">
              <a:buNone/>
            </a:pPr>
            <a:endParaRPr lang="en-IN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807" y="4509120"/>
            <a:ext cx="292417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805" y="1801763"/>
            <a:ext cx="2924175" cy="76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636912"/>
            <a:ext cx="265782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750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DATA STRUCTURES</a:t>
            </a:r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1556792"/>
            <a:ext cx="756084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514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229600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3049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570</TotalTime>
  <Words>232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Introduction  to  data structures</vt:lpstr>
      <vt:lpstr>What is Data structure?</vt:lpstr>
      <vt:lpstr>Types of Data structures</vt:lpstr>
      <vt:lpstr>Types of Data structures</vt:lpstr>
      <vt:lpstr>Types of Data structures</vt:lpstr>
      <vt:lpstr>DATA STRUCTURES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 to  data structures</dc:title>
  <dc:creator>User</dc:creator>
  <cp:lastModifiedBy>User</cp:lastModifiedBy>
  <cp:revision>47</cp:revision>
  <dcterms:created xsi:type="dcterms:W3CDTF">2018-06-06T05:50:57Z</dcterms:created>
  <dcterms:modified xsi:type="dcterms:W3CDTF">2018-06-26T07:05:47Z</dcterms:modified>
</cp:coreProperties>
</file>